
<file path=[Content_Types].xml><?xml version="1.0" encoding="utf-8"?>
<Types xmlns="http://schemas.openxmlformats.org/package/2006/content-types">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1"/>
  </p:notesMasterIdLst>
  <p:sldIdLst>
    <p:sldId id="256" r:id="rId2"/>
    <p:sldId id="277" r:id="rId3"/>
    <p:sldId id="258" r:id="rId4"/>
    <p:sldId id="259" r:id="rId5"/>
    <p:sldId id="260" r:id="rId6"/>
    <p:sldId id="261" r:id="rId7"/>
    <p:sldId id="262" r:id="rId8"/>
    <p:sldId id="263" r:id="rId9"/>
    <p:sldId id="276" r:id="rId10"/>
    <p:sldId id="265" r:id="rId11"/>
    <p:sldId id="266" r:id="rId12"/>
    <p:sldId id="267" r:id="rId13"/>
    <p:sldId id="278" r:id="rId14"/>
    <p:sldId id="269" r:id="rId15"/>
    <p:sldId id="270" r:id="rId16"/>
    <p:sldId id="271" r:id="rId17"/>
    <p:sldId id="272" r:id="rId18"/>
    <p:sldId id="275" r:id="rId19"/>
    <p:sldId id="274"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126" y="4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Speaker: Stamati</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Hello, my name is Stamati Morellas, and my team and I are going to be talking today about our drone inventory management system. This system is intended for use in modern day warehouses in order to simplify the monitoring of items within in a warehouse and the analysis of desirable business metrics.</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42774c24e_3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42774c24e_3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Jacob Ramsey-Smith</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842774c24e_3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842774c24e_3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Jacob Ramsey-Smith</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42774c24e_3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842774c24e_3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Jacob Ramsey-Smith</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842774c24e_3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842774c24e_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Hi this is Amir again. </a:t>
            </a:r>
            <a:r>
              <a:rPr lang="en-US" dirty="0"/>
              <a:t>Our team is divided into two entities, hardware and software. </a:t>
            </a:r>
            <a:r>
              <a:rPr lang="en" dirty="0"/>
              <a:t>The hardware team is lead by myself  and Jacob Ramsey-Smith. This semester we have primarily been focused on components research, hardware design, cost analysis and circuit simulations. The hardware team is also responsible for the project schedule through creating and maintaining a Gantt chart. The software team, </a:t>
            </a:r>
            <a:r>
              <a:rPr lang="en-US" dirty="0"/>
              <a:t>on the other hand,</a:t>
            </a:r>
            <a:r>
              <a:rPr lang="en" dirty="0"/>
              <a:t> is lead by Stamatios Morellas and Jack Creighton. They are responsible for creating the web app, embedded software and maintaining the team's senior design website. Throughout this semester, the software team has spent most of its time researching and learning embedded code and developing functional diagrams and creating use case scenarios.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842774c24e_3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842774c24e_3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Stamati</a:t>
            </a:r>
            <a:endParaRPr/>
          </a:p>
          <a:p>
            <a:pPr marL="0" lvl="0" indent="0" algn="l" rtl="0">
              <a:spcBef>
                <a:spcPts val="0"/>
              </a:spcBef>
              <a:spcAft>
                <a:spcPts val="0"/>
              </a:spcAft>
              <a:buNone/>
            </a:pPr>
            <a:endParaRPr/>
          </a:p>
          <a:p>
            <a:pPr marL="0" lvl="0" indent="0" algn="l" rtl="0">
              <a:spcBef>
                <a:spcPts val="0"/>
              </a:spcBef>
              <a:spcAft>
                <a:spcPts val="0"/>
              </a:spcAft>
              <a:buNone/>
            </a:pPr>
            <a:r>
              <a:rPr lang="en"/>
              <a:t>By the end of first month (August) → our goal → configuring our server, developing a backend API</a:t>
            </a:r>
            <a:endParaRPr/>
          </a:p>
          <a:p>
            <a:pPr marL="0" lvl="0" indent="0" algn="l" rtl="0">
              <a:spcBef>
                <a:spcPts val="0"/>
              </a:spcBef>
              <a:spcAft>
                <a:spcPts val="0"/>
              </a:spcAft>
              <a:buNone/>
            </a:pPr>
            <a:r>
              <a:rPr lang="en"/>
              <a:t>By the end of September → our goal → send data from drone to server</a:t>
            </a:r>
            <a:endParaRPr/>
          </a:p>
          <a:p>
            <a:pPr marL="0" lvl="0" indent="0" algn="l" rtl="0">
              <a:spcBef>
                <a:spcPts val="0"/>
              </a:spcBef>
              <a:spcAft>
                <a:spcPts val="0"/>
              </a:spcAft>
              <a:buNone/>
            </a:pPr>
            <a:r>
              <a:rPr lang="en"/>
              <a:t>ASAP→ Hardware team →  order → barcode scanning components, implementing scanning functionality</a:t>
            </a:r>
            <a:endParaRPr/>
          </a:p>
          <a:p>
            <a:pPr marL="0" lvl="0" indent="0" algn="l" rtl="0">
              <a:spcBef>
                <a:spcPts val="0"/>
              </a:spcBef>
              <a:spcAft>
                <a:spcPts val="0"/>
              </a:spcAft>
              <a:buNone/>
            </a:pPr>
            <a:r>
              <a:rPr lang="en"/>
              <a:t>Within the first month → goal→ build tether and stand for the drone → important for safety and testing.</a:t>
            </a:r>
            <a:endParaRPr/>
          </a:p>
          <a:p>
            <a:pPr marL="0" lvl="0" indent="0" algn="l" rtl="0">
              <a:spcBef>
                <a:spcPts val="0"/>
              </a:spcBef>
              <a:spcAft>
                <a:spcPts val="0"/>
              </a:spcAft>
              <a:buNone/>
            </a:pPr>
            <a:r>
              <a:rPr lang="en"/>
              <a:t>Once drone is fully integrated → our goal → finish appropriate calibrations within 2 weeks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842774c24e_2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842774c24e_2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Speaker: Stamati</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This slide discusses the list of functional and non-functional requirements for our project. Starting with the functional requirements, the drone must be able to scan the barcodes of items stored in the warehouse. Each barcode contains the relevant information about the individual item, and is formatted as a JSON object. The information from the scanned barcode will then be sent to the server via wifi. The backend server will then interact with a front-end web application to format and display various metrics and information for the end-user.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Moving on to the non-functional requirements, we plan to use a scanner module with the flight computer. The data from the scanner will be transmitted to the server using HTTP requests. Finally, the website will receive and save the data in the database.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842774c24e_3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842774c24e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Speaker: Stamati</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When considering the use cases for our project, we found that there exist a lot of other products that function very similar to ours. There are also plenty of open-source alternatives as well. The key differences between other projects and ours is that our project does not support fully autonomous features. This is something that could eventually be implemented as another feature but this would add a substantial amount of time to our project as it is now. Another key difference is that our project has a much lower manufacturing and maintenance cost than other alternatives. This is because our project uses only 2 physical components: the charging station for the drone, and the drone itself. Finally, our project will be open-source, which differs from the majority of available options to implement a system like this.</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842774c24e_2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842774c24e_2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t>Speaker: Jacob Ramsey-Smith</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842774c24e_2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842774c24e_2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Jacob Ramsey-Smith</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842774c24e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842774c24e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Hi, my name is Amir </a:t>
            </a:r>
            <a:r>
              <a:rPr lang="en-US" dirty="0"/>
              <a:t>Hamza </a:t>
            </a:r>
            <a:r>
              <a:rPr lang="en" dirty="0"/>
              <a:t>and I’ll be presenting the functional diagram of our project. Our project is divided into 4 components, </a:t>
            </a:r>
            <a:r>
              <a:rPr lang="en-US" dirty="0"/>
              <a:t>a</a:t>
            </a:r>
            <a:r>
              <a:rPr lang="en" dirty="0"/>
              <a:t> changing station, Aerial Drone, Radio Transmitter and finally the web application. The drone is placed on the charging base station for it to charge through contact points. This will be an off the shelf purchase. The drone is connected to the transmitter via radio </a:t>
            </a:r>
            <a:r>
              <a:rPr lang="en-US" dirty="0"/>
              <a:t>waves</a:t>
            </a:r>
            <a:r>
              <a:rPr lang="en" dirty="0"/>
              <a:t>. The reason for choosing this over standard wifi or bluetooth is the extended range that comes with radio waves. The drone is connected to the server over wifi, </a:t>
            </a:r>
            <a:r>
              <a:rPr lang="en-US" dirty="0"/>
              <a:t>which</a:t>
            </a:r>
            <a:r>
              <a:rPr lang="en" dirty="0"/>
              <a:t> will enable the drone to send structured data in JSON format to the server.</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842774c24e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842774c24e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is the circuit design of the aerial drone. We have decided to go with an Arduino UNO WIFI which uses an </a:t>
            </a:r>
            <a:r>
              <a:rPr lang="en" sz="1300" dirty="0">
                <a:solidFill>
                  <a:srgbClr val="434F54"/>
                </a:solidFill>
                <a:highlight>
                  <a:srgbClr val="FEFEFE"/>
                </a:highlight>
              </a:rPr>
              <a:t>ATmega4809 Microcontroller Unit and a uBlox Wifi chip. The reason for choosing this over other development boards is its ease of use and popularity. A</a:t>
            </a:r>
            <a:r>
              <a:rPr lang="en-US" sz="1300" dirty="0">
                <a:solidFill>
                  <a:srgbClr val="434F54"/>
                </a:solidFill>
                <a:highlight>
                  <a:srgbClr val="FEFEFE"/>
                </a:highlight>
              </a:rPr>
              <a:t>n</a:t>
            </a:r>
            <a:r>
              <a:rPr lang="en" sz="1300" dirty="0">
                <a:solidFill>
                  <a:srgbClr val="434F54"/>
                </a:solidFill>
                <a:highlight>
                  <a:srgbClr val="FEFEFE"/>
                </a:highlight>
              </a:rPr>
              <a:t> 11V Lipo battery will be used to powe</a:t>
            </a:r>
            <a:r>
              <a:rPr lang="en-US" sz="1300" dirty="0">
                <a:solidFill>
                  <a:srgbClr val="434F54"/>
                </a:solidFill>
                <a:highlight>
                  <a:srgbClr val="FEFEFE"/>
                </a:highlight>
              </a:rPr>
              <a:t>r</a:t>
            </a:r>
            <a:r>
              <a:rPr lang="en" sz="1300" dirty="0">
                <a:solidFill>
                  <a:srgbClr val="434F54"/>
                </a:solidFill>
                <a:highlight>
                  <a:srgbClr val="FEFEFE"/>
                </a:highlight>
              </a:rPr>
              <a:t> the motor controllers and the arduino. The arduino </a:t>
            </a:r>
            <a:r>
              <a:rPr lang="en-US" sz="1300" dirty="0">
                <a:solidFill>
                  <a:srgbClr val="434F54"/>
                </a:solidFill>
                <a:highlight>
                  <a:srgbClr val="FEFEFE"/>
                </a:highlight>
              </a:rPr>
              <a:t>will use</a:t>
            </a:r>
            <a:r>
              <a:rPr lang="en" sz="1300" dirty="0">
                <a:solidFill>
                  <a:srgbClr val="434F54"/>
                </a:solidFill>
                <a:highlight>
                  <a:srgbClr val="FEFEFE"/>
                </a:highlight>
              </a:rPr>
              <a:t> its </a:t>
            </a:r>
            <a:r>
              <a:rPr lang="en-US" sz="1300" dirty="0">
                <a:solidFill>
                  <a:srgbClr val="434F54"/>
                </a:solidFill>
                <a:highlight>
                  <a:srgbClr val="FEFEFE"/>
                </a:highlight>
              </a:rPr>
              <a:t>voltage</a:t>
            </a:r>
            <a:r>
              <a:rPr lang="en" sz="1300" dirty="0">
                <a:solidFill>
                  <a:srgbClr val="434F54"/>
                </a:solidFill>
                <a:highlight>
                  <a:srgbClr val="FEFEFE"/>
                </a:highlight>
              </a:rPr>
              <a:t> regulator </a:t>
            </a:r>
            <a:r>
              <a:rPr lang="en-US" sz="1300" dirty="0">
                <a:solidFill>
                  <a:srgbClr val="434F54"/>
                </a:solidFill>
                <a:highlight>
                  <a:srgbClr val="FEFEFE"/>
                </a:highlight>
              </a:rPr>
              <a:t>to supply 5 volts to </a:t>
            </a:r>
            <a:r>
              <a:rPr lang="en" sz="1300" dirty="0">
                <a:solidFill>
                  <a:srgbClr val="434F54"/>
                </a:solidFill>
                <a:highlight>
                  <a:srgbClr val="FEFEFE"/>
                </a:highlight>
              </a:rPr>
              <a:t>other components of our drone. A scanner module has been included to scan barcodes </a:t>
            </a:r>
            <a:r>
              <a:rPr lang="en-US" sz="1300" dirty="0">
                <a:solidFill>
                  <a:srgbClr val="434F54"/>
                </a:solidFill>
                <a:highlight>
                  <a:srgbClr val="FEFEFE"/>
                </a:highlight>
              </a:rPr>
              <a:t>off</a:t>
            </a:r>
            <a:r>
              <a:rPr lang="en" sz="1300" dirty="0">
                <a:solidFill>
                  <a:srgbClr val="434F54"/>
                </a:solidFill>
                <a:highlight>
                  <a:srgbClr val="FEFEFE"/>
                </a:highlight>
              </a:rPr>
              <a:t> pallets in a warehouse. The drone receives data from the controller with the help of a</a:t>
            </a:r>
            <a:r>
              <a:rPr lang="en" sz="1200" dirty="0">
                <a:solidFill>
                  <a:srgbClr val="3A3A3A"/>
                </a:solidFill>
                <a:highlight>
                  <a:srgbClr val="FFFFFF"/>
                </a:highlight>
              </a:rPr>
              <a:t> NRF24L01 </a:t>
            </a:r>
            <a:r>
              <a:rPr lang="en" sz="1300" dirty="0">
                <a:solidFill>
                  <a:srgbClr val="434F54"/>
                </a:solidFill>
                <a:highlight>
                  <a:srgbClr val="FEFEFE"/>
                </a:highlight>
              </a:rPr>
              <a:t>radio receiver. Lastly, the drone also has a gyroscope to maintain balance and adjust orientation while in flight.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842774c24e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842774c24e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is the circuit overview of our Radio transmitter. This device uses a NRF24L01 transceiver module with an amplified antenna which provides a stable range of up to 700 meters in open space. Two joysticks have been included in this controller to control the throttle speed and roll, pitch, yaw axis of the drone. Two channel switches have been included, </a:t>
            </a:r>
            <a:r>
              <a:rPr lang="en-US" dirty="0"/>
              <a:t>of which </a:t>
            </a:r>
            <a:r>
              <a:rPr lang="en" dirty="0"/>
              <a:t>one will be used for rotation of the drone and the other to switch on scanner module of the drone. An arduino Nano is used to control this radio transmitter. This arduino is supplied by 2 AA batteries </a:t>
            </a:r>
            <a:r>
              <a:rPr lang="en-US" dirty="0"/>
              <a:t>with a total of 11 volts</a:t>
            </a:r>
            <a:r>
              <a:rPr lang="en" dirty="0"/>
              <a:t>. The arduino then uses its voltage regulator to supply 5 and 3 volts to the rest of the components in this circuit.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842774c24e_3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842774c24e_3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Speaker: Stamati</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have two different sets of tools and platforms that we will be using for the hardware and software. First, let’s address hardware. The drone will use an arduino as the on-board computing device. It will also have a barcode scanner and a gyroscope attached as external components. The drone will be flown manually using a controller, which will be composed of another arduino and a radio transmitter to allow for communication between the controller and the drone itself. Our hardware team used fritzing to diagram the schematics for these two components. The main software components will be the database and the web application. The database will be created using MongoDB and Node.js. The web-application will be written using HTML, CSS, and JavaScript. We will also use the appropriate frameworks for the front-end in order to optimize our user experience. Finally, we will be using C/C++ for programming the controller and drone via the two arduino boards.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B0127-A90F-4D54-90B8-D1C4A0BBDF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D0938E-454D-48CC-944F-63E9A014C8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82DAE-C998-4EF1-8EFC-01DA89838064}"/>
              </a:ext>
            </a:extLst>
          </p:cNvPr>
          <p:cNvSpPr>
            <a:spLocks noGrp="1"/>
          </p:cNvSpPr>
          <p:nvPr>
            <p:ph type="dt" sz="half" idx="10"/>
          </p:nvPr>
        </p:nvSpPr>
        <p:spPr/>
        <p:txBody>
          <a:bodyPr/>
          <a:lstStyle/>
          <a:p>
            <a:fld id="{CC216793-7A1F-43D0-9BF5-C23EB1895965}" type="datetimeFigureOut">
              <a:rPr lang="en-US" smtClean="0"/>
              <a:t>4/26/2020</a:t>
            </a:fld>
            <a:endParaRPr lang="en-US"/>
          </a:p>
        </p:txBody>
      </p:sp>
      <p:sp>
        <p:nvSpPr>
          <p:cNvPr id="5" name="Footer Placeholder 4">
            <a:extLst>
              <a:ext uri="{FF2B5EF4-FFF2-40B4-BE49-F238E27FC236}">
                <a16:creationId xmlns:a16="http://schemas.microsoft.com/office/drawing/2014/main" id="{B0D9FB1D-B301-4701-B7A4-698F5E8ED5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1BC24-AD2A-4C5F-B3E9-CEDEECC37BCB}"/>
              </a:ext>
            </a:extLst>
          </p:cNvPr>
          <p:cNvSpPr>
            <a:spLocks noGrp="1"/>
          </p:cNvSpPr>
          <p:nvPr>
            <p:ph type="sldNum" sz="quarter" idx="12"/>
          </p:nvPr>
        </p:nvSpPr>
        <p:spPr/>
        <p:txBody>
          <a:bodyPr/>
          <a:lstStyle/>
          <a:p>
            <a:fld id="{2C5F6417-2F9C-4528-96CE-2B383EE3021D}" type="slidenum">
              <a:rPr lang="en-US" smtClean="0"/>
              <a:t>‹#›</a:t>
            </a:fld>
            <a:endParaRPr lang="en-US"/>
          </a:p>
        </p:txBody>
      </p:sp>
    </p:spTree>
    <p:extLst>
      <p:ext uri="{BB962C8B-B14F-4D97-AF65-F5344CB8AC3E}">
        <p14:creationId xmlns:p14="http://schemas.microsoft.com/office/powerpoint/2010/main" val="1133950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0.xml"/><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Warehouse Inventory Drone</a:t>
            </a: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i="1"/>
              <a:t>Jacob Ramsey-Smith, Amir Hamza, Stamatios Morellas, Jack Creighton</a:t>
            </a:r>
            <a:endParaRPr sz="1800" i="1"/>
          </a:p>
        </p:txBody>
      </p:sp>
      <p:sp>
        <p:nvSpPr>
          <p:cNvPr id="56" name="Google Shape;56;p13"/>
          <p:cNvSpPr txBox="1"/>
          <p:nvPr/>
        </p:nvSpPr>
        <p:spPr>
          <a:xfrm>
            <a:off x="1188600" y="3558700"/>
            <a:ext cx="4075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666666"/>
                </a:solidFill>
              </a:rPr>
              <a:t>Advisor: Dr. Rover</a:t>
            </a:r>
            <a:endParaRPr i="1">
              <a:solidFill>
                <a:srgbClr val="666666"/>
              </a:solidFill>
            </a:endParaRPr>
          </a:p>
          <a:p>
            <a:pPr marL="0" lvl="0" indent="0" algn="l" rtl="0">
              <a:spcBef>
                <a:spcPts val="0"/>
              </a:spcBef>
              <a:spcAft>
                <a:spcPts val="0"/>
              </a:spcAft>
              <a:buNone/>
            </a:pPr>
            <a:r>
              <a:rPr lang="en" i="1">
                <a:solidFill>
                  <a:srgbClr val="666666"/>
                </a:solidFill>
              </a:rPr>
              <a:t>Client: N/A</a:t>
            </a:r>
            <a:endParaRPr i="1">
              <a:solidFill>
                <a:srgbClr val="666666"/>
              </a:solidFill>
            </a:endParaRPr>
          </a:p>
        </p:txBody>
      </p:sp>
      <p:pic>
        <p:nvPicPr>
          <p:cNvPr id="2" name="Slide1-m4a">
            <a:hlinkClick r:id="" action="ppaction://media"/>
            <a:extLst>
              <a:ext uri="{FF2B5EF4-FFF2-40B4-BE49-F238E27FC236}">
                <a16:creationId xmlns:a16="http://schemas.microsoft.com/office/drawing/2014/main" id="{9CECC246-8EE3-4E40-9915-D28DF2B26D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7728" y="497023"/>
            <a:ext cx="495104" cy="4951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120625" y="198175"/>
            <a:ext cx="2796300" cy="109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Functional Decomposition</a:t>
            </a:r>
            <a:endParaRPr/>
          </a:p>
        </p:txBody>
      </p:sp>
      <p:pic>
        <p:nvPicPr>
          <p:cNvPr id="113" name="Google Shape;113;p22"/>
          <p:cNvPicPr preferRelativeResize="0"/>
          <p:nvPr/>
        </p:nvPicPr>
        <p:blipFill>
          <a:blip r:embed="rId5">
            <a:alphaModFix/>
          </a:blip>
          <a:stretch>
            <a:fillRect/>
          </a:stretch>
        </p:blipFill>
        <p:spPr>
          <a:xfrm>
            <a:off x="3092325" y="124906"/>
            <a:ext cx="5862550" cy="4893694"/>
          </a:xfrm>
          <a:prstGeom prst="rect">
            <a:avLst/>
          </a:prstGeom>
          <a:noFill/>
          <a:ln>
            <a:noFill/>
          </a:ln>
        </p:spPr>
      </p:pic>
      <p:pic>
        <p:nvPicPr>
          <p:cNvPr id="3" name="Recorded Sound">
            <a:hlinkClick r:id="" action="ppaction://media"/>
            <a:extLst>
              <a:ext uri="{FF2B5EF4-FFF2-40B4-BE49-F238E27FC236}">
                <a16:creationId xmlns:a16="http://schemas.microsoft.com/office/drawing/2014/main" id="{DDCE14B4-6B9C-459B-8034-EF0472FC60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3975" y="274592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9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Detailed Design </a:t>
            </a:r>
            <a:endParaRPr/>
          </a:p>
          <a:p>
            <a:pPr marL="0" lvl="0" indent="0" algn="l" rtl="0">
              <a:spcBef>
                <a:spcPts val="0"/>
              </a:spcBef>
              <a:spcAft>
                <a:spcPts val="0"/>
              </a:spcAft>
              <a:buNone/>
            </a:pPr>
            <a:r>
              <a:rPr lang="en"/>
              <a:t>Hardware: </a:t>
            </a:r>
            <a:endParaRPr/>
          </a:p>
          <a:p>
            <a:pPr marL="0" lvl="0" indent="0" algn="l" rtl="0">
              <a:spcBef>
                <a:spcPts val="0"/>
              </a:spcBef>
              <a:spcAft>
                <a:spcPts val="0"/>
              </a:spcAft>
              <a:buNone/>
            </a:pPr>
            <a:r>
              <a:rPr lang="en"/>
              <a:t>Drone</a:t>
            </a:r>
            <a:endParaRPr/>
          </a:p>
        </p:txBody>
      </p:sp>
      <p:pic>
        <p:nvPicPr>
          <p:cNvPr id="119" name="Google Shape;119;p23"/>
          <p:cNvPicPr preferRelativeResize="0"/>
          <p:nvPr/>
        </p:nvPicPr>
        <p:blipFill>
          <a:blip r:embed="rId5">
            <a:alphaModFix/>
          </a:blip>
          <a:stretch>
            <a:fillRect/>
          </a:stretch>
        </p:blipFill>
        <p:spPr>
          <a:xfrm>
            <a:off x="3065775" y="473450"/>
            <a:ext cx="6016099" cy="4196598"/>
          </a:xfrm>
          <a:prstGeom prst="rect">
            <a:avLst/>
          </a:prstGeom>
          <a:noFill/>
          <a:ln>
            <a:noFill/>
          </a:ln>
        </p:spPr>
      </p:pic>
      <p:pic>
        <p:nvPicPr>
          <p:cNvPr id="2" name="Recorded Sound">
            <a:hlinkClick r:id="" action="ppaction://media"/>
            <a:extLst>
              <a:ext uri="{FF2B5EF4-FFF2-40B4-BE49-F238E27FC236}">
                <a16:creationId xmlns:a16="http://schemas.microsoft.com/office/drawing/2014/main" id="{FD605B7C-6A28-4599-94AB-79B41EC58E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9138" y="279817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Detailed Design </a:t>
            </a:r>
            <a:endParaRPr/>
          </a:p>
          <a:p>
            <a:pPr marL="0" lvl="0" indent="0" algn="l" rtl="0">
              <a:spcBef>
                <a:spcPts val="0"/>
              </a:spcBef>
              <a:spcAft>
                <a:spcPts val="0"/>
              </a:spcAft>
              <a:buNone/>
            </a:pPr>
            <a:r>
              <a:rPr lang="en"/>
              <a:t>Hardware: </a:t>
            </a:r>
            <a:endParaRPr/>
          </a:p>
          <a:p>
            <a:pPr marL="0" lvl="0" indent="0" algn="l" rtl="0">
              <a:spcBef>
                <a:spcPts val="0"/>
              </a:spcBef>
              <a:spcAft>
                <a:spcPts val="0"/>
              </a:spcAft>
              <a:buClr>
                <a:schemeClr val="dk1"/>
              </a:buClr>
              <a:buSzPts val="1100"/>
              <a:buFont typeface="Arial"/>
              <a:buNone/>
            </a:pPr>
            <a:r>
              <a:rPr lang="en"/>
              <a:t>Radio Controller</a:t>
            </a:r>
            <a:endParaRPr/>
          </a:p>
          <a:p>
            <a:pPr marL="0" lvl="0" indent="0" algn="l" rtl="0">
              <a:spcBef>
                <a:spcPts val="0"/>
              </a:spcBef>
              <a:spcAft>
                <a:spcPts val="0"/>
              </a:spcAft>
              <a:buNone/>
            </a:pPr>
            <a:endParaRPr/>
          </a:p>
        </p:txBody>
      </p:sp>
      <p:pic>
        <p:nvPicPr>
          <p:cNvPr id="125" name="Google Shape;125;p24"/>
          <p:cNvPicPr preferRelativeResize="0"/>
          <p:nvPr/>
        </p:nvPicPr>
        <p:blipFill>
          <a:blip r:embed="rId5">
            <a:alphaModFix/>
          </a:blip>
          <a:stretch>
            <a:fillRect/>
          </a:stretch>
        </p:blipFill>
        <p:spPr>
          <a:xfrm>
            <a:off x="3239475" y="379950"/>
            <a:ext cx="5746598" cy="4383599"/>
          </a:xfrm>
          <a:prstGeom prst="rect">
            <a:avLst/>
          </a:prstGeom>
          <a:noFill/>
          <a:ln>
            <a:noFill/>
          </a:ln>
        </p:spPr>
      </p:pic>
      <p:pic>
        <p:nvPicPr>
          <p:cNvPr id="2" name="Recorded Sound">
            <a:hlinkClick r:id="" action="ppaction://media"/>
            <a:extLst>
              <a:ext uri="{FF2B5EF4-FFF2-40B4-BE49-F238E27FC236}">
                <a16:creationId xmlns:a16="http://schemas.microsoft.com/office/drawing/2014/main" id="{82E9BDEA-8E78-41DB-B3B5-C9EA4F4E90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7908" y="291138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7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5AAE1-56B5-4241-A413-C6B1C3289E7A}"/>
              </a:ext>
            </a:extLst>
          </p:cNvPr>
          <p:cNvSpPr>
            <a:spLocks noGrp="1"/>
          </p:cNvSpPr>
          <p:nvPr>
            <p:ph type="title"/>
          </p:nvPr>
        </p:nvSpPr>
        <p:spPr/>
        <p:txBody>
          <a:bodyPr/>
          <a:lstStyle/>
          <a:p>
            <a:r>
              <a:rPr lang="en-US" dirty="0"/>
              <a:t>Detailed Design - Software</a:t>
            </a:r>
          </a:p>
        </p:txBody>
      </p:sp>
      <p:pic>
        <p:nvPicPr>
          <p:cNvPr id="2050" name="Picture 2">
            <a:extLst>
              <a:ext uri="{FF2B5EF4-FFF2-40B4-BE49-F238E27FC236}">
                <a16:creationId xmlns:a16="http://schemas.microsoft.com/office/drawing/2014/main" id="{693438D7-2B14-43CF-89E4-9F0D33979C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445" b="1944"/>
          <a:stretch/>
        </p:blipFill>
        <p:spPr bwMode="auto">
          <a:xfrm>
            <a:off x="871538" y="1000125"/>
            <a:ext cx="7400925" cy="4043363"/>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FC778F0A-133A-42C5-994A-A6A29B1617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31644" y="539814"/>
            <a:ext cx="365522" cy="365522"/>
          </a:xfrm>
          <a:prstGeom prst="rect">
            <a:avLst/>
          </a:prstGeom>
        </p:spPr>
      </p:pic>
    </p:spTree>
    <p:extLst>
      <p:ext uri="{BB962C8B-B14F-4D97-AF65-F5344CB8AC3E}">
        <p14:creationId xmlns:p14="http://schemas.microsoft.com/office/powerpoint/2010/main" val="43326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2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HW/SW/Technology Platform(s) used</a:t>
            </a:r>
            <a:endParaRPr/>
          </a:p>
        </p:txBody>
      </p:sp>
      <p:sp>
        <p:nvSpPr>
          <p:cNvPr id="137" name="Google Shape;137;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Hardware:</a:t>
            </a:r>
            <a:endParaRPr/>
          </a:p>
          <a:p>
            <a:pPr marL="914400" lvl="1" indent="-317500" algn="l" rtl="0">
              <a:spcBef>
                <a:spcPts val="0"/>
              </a:spcBef>
              <a:spcAft>
                <a:spcPts val="0"/>
              </a:spcAft>
              <a:buSzPts val="1400"/>
              <a:buChar char="○"/>
            </a:pPr>
            <a:r>
              <a:rPr lang="en"/>
              <a:t>The drone will use an arduino board</a:t>
            </a:r>
            <a:endParaRPr/>
          </a:p>
          <a:p>
            <a:pPr marL="914400" lvl="1" indent="-317500" algn="l" rtl="0">
              <a:spcBef>
                <a:spcPts val="0"/>
              </a:spcBef>
              <a:spcAft>
                <a:spcPts val="0"/>
              </a:spcAft>
              <a:buSzPts val="1400"/>
              <a:buChar char="○"/>
            </a:pPr>
            <a:r>
              <a:rPr lang="en"/>
              <a:t>The drone will also have a barcode scanner and gyroscope attached</a:t>
            </a:r>
            <a:endParaRPr/>
          </a:p>
          <a:p>
            <a:pPr marL="914400" lvl="1" indent="-317500" algn="l" rtl="0">
              <a:spcBef>
                <a:spcPts val="0"/>
              </a:spcBef>
              <a:spcAft>
                <a:spcPts val="0"/>
              </a:spcAft>
              <a:buSzPts val="1400"/>
              <a:buChar char="○"/>
            </a:pPr>
            <a:r>
              <a:rPr lang="en"/>
              <a:t>The controller will use an arduino board and a radio transmitter</a:t>
            </a:r>
            <a:endParaRPr/>
          </a:p>
          <a:p>
            <a:pPr marL="914400" lvl="1" indent="-317500" algn="l" rtl="0">
              <a:spcBef>
                <a:spcPts val="0"/>
              </a:spcBef>
              <a:spcAft>
                <a:spcPts val="0"/>
              </a:spcAft>
              <a:buSzPts val="1400"/>
              <a:buChar char="○"/>
            </a:pPr>
            <a:r>
              <a:rPr lang="en"/>
              <a:t>The schematics were made with Fritzing</a:t>
            </a:r>
            <a:endParaRPr/>
          </a:p>
          <a:p>
            <a:pPr marL="457200" lvl="0" indent="-342900" algn="l" rtl="0">
              <a:spcBef>
                <a:spcPts val="0"/>
              </a:spcBef>
              <a:spcAft>
                <a:spcPts val="0"/>
              </a:spcAft>
              <a:buSzPts val="1800"/>
              <a:buChar char="●"/>
            </a:pPr>
            <a:r>
              <a:rPr lang="en"/>
              <a:t>Software:</a:t>
            </a:r>
            <a:endParaRPr/>
          </a:p>
          <a:p>
            <a:pPr marL="914400" lvl="1" indent="-317500" algn="l" rtl="0">
              <a:spcBef>
                <a:spcPts val="0"/>
              </a:spcBef>
              <a:spcAft>
                <a:spcPts val="0"/>
              </a:spcAft>
              <a:buSzPts val="1400"/>
              <a:buChar char="○"/>
            </a:pPr>
            <a:r>
              <a:rPr lang="en"/>
              <a:t>C++ for programming the controller and drone through the arduino boards</a:t>
            </a:r>
            <a:endParaRPr/>
          </a:p>
          <a:p>
            <a:pPr marL="914400" lvl="1" indent="-317500" algn="l" rtl="0">
              <a:spcBef>
                <a:spcPts val="0"/>
              </a:spcBef>
              <a:spcAft>
                <a:spcPts val="0"/>
              </a:spcAft>
              <a:buSzPts val="1400"/>
              <a:buChar char="○"/>
            </a:pPr>
            <a:r>
              <a:rPr lang="en"/>
              <a:t>HTML, CSS, and JavaScript for the front-end</a:t>
            </a:r>
            <a:endParaRPr/>
          </a:p>
          <a:p>
            <a:pPr marL="914400" lvl="1" indent="-317500" algn="l" rtl="0">
              <a:spcBef>
                <a:spcPts val="0"/>
              </a:spcBef>
              <a:spcAft>
                <a:spcPts val="0"/>
              </a:spcAft>
              <a:buSzPts val="1400"/>
              <a:buChar char="○"/>
            </a:pPr>
            <a:r>
              <a:rPr lang="en"/>
              <a:t>Node.js and MongoDB for the back-end</a:t>
            </a:r>
            <a:endParaRPr/>
          </a:p>
        </p:txBody>
      </p:sp>
      <p:pic>
        <p:nvPicPr>
          <p:cNvPr id="2" name="Slide14-m4a">
            <a:hlinkClick r:id="" action="ppaction://media"/>
            <a:extLst>
              <a:ext uri="{FF2B5EF4-FFF2-40B4-BE49-F238E27FC236}">
                <a16:creationId xmlns:a16="http://schemas.microsoft.com/office/drawing/2014/main" id="{CA5145D9-3AB2-42EE-AE04-CA5F66935B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55497" y="780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 Plan</a:t>
            </a:r>
            <a:endParaRPr/>
          </a:p>
        </p:txBody>
      </p:sp>
      <p:sp>
        <p:nvSpPr>
          <p:cNvPr id="143" name="Google Shape;143;p27"/>
          <p:cNvSpPr txBox="1">
            <a:spLocks noGrp="1"/>
          </p:cNvSpPr>
          <p:nvPr>
            <p:ph type="body" idx="1"/>
          </p:nvPr>
        </p:nvSpPr>
        <p:spPr>
          <a:xfrm>
            <a:off x="311700" y="1152475"/>
            <a:ext cx="2850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Unit Tests</a:t>
            </a:r>
            <a:endParaRPr/>
          </a:p>
        </p:txBody>
      </p:sp>
      <p:pic>
        <p:nvPicPr>
          <p:cNvPr id="144" name="Google Shape;144;p27"/>
          <p:cNvPicPr preferRelativeResize="0"/>
          <p:nvPr/>
        </p:nvPicPr>
        <p:blipFill>
          <a:blip r:embed="rId5">
            <a:alphaModFix/>
          </a:blip>
          <a:stretch>
            <a:fillRect/>
          </a:stretch>
        </p:blipFill>
        <p:spPr>
          <a:xfrm>
            <a:off x="237400" y="1530925"/>
            <a:ext cx="2741149" cy="3145625"/>
          </a:xfrm>
          <a:prstGeom prst="rect">
            <a:avLst/>
          </a:prstGeom>
          <a:noFill/>
          <a:ln>
            <a:noFill/>
          </a:ln>
        </p:spPr>
      </p:pic>
      <p:sp>
        <p:nvSpPr>
          <p:cNvPr id="145" name="Google Shape;145;p27"/>
          <p:cNvSpPr txBox="1"/>
          <p:nvPr/>
        </p:nvSpPr>
        <p:spPr>
          <a:xfrm>
            <a:off x="2921950" y="1152475"/>
            <a:ext cx="3601200" cy="4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666666"/>
                </a:solidFill>
              </a:rPr>
              <a:t>Integration Tests    System Tests</a:t>
            </a:r>
            <a:endParaRPr sz="1800">
              <a:solidFill>
                <a:srgbClr val="666666"/>
              </a:solidFill>
            </a:endParaRPr>
          </a:p>
        </p:txBody>
      </p:sp>
      <p:pic>
        <p:nvPicPr>
          <p:cNvPr id="146" name="Google Shape;146;p27"/>
          <p:cNvPicPr preferRelativeResize="0"/>
          <p:nvPr/>
        </p:nvPicPr>
        <p:blipFill>
          <a:blip r:embed="rId6">
            <a:alphaModFix/>
          </a:blip>
          <a:stretch>
            <a:fillRect/>
          </a:stretch>
        </p:blipFill>
        <p:spPr>
          <a:xfrm>
            <a:off x="3282775" y="1559575"/>
            <a:ext cx="1197800" cy="3145625"/>
          </a:xfrm>
          <a:prstGeom prst="rect">
            <a:avLst/>
          </a:prstGeom>
          <a:noFill/>
          <a:ln>
            <a:noFill/>
          </a:ln>
        </p:spPr>
      </p:pic>
      <p:pic>
        <p:nvPicPr>
          <p:cNvPr id="147" name="Google Shape;147;p27"/>
          <p:cNvPicPr preferRelativeResize="0"/>
          <p:nvPr/>
        </p:nvPicPr>
        <p:blipFill>
          <a:blip r:embed="rId7">
            <a:alphaModFix/>
          </a:blip>
          <a:stretch>
            <a:fillRect/>
          </a:stretch>
        </p:blipFill>
        <p:spPr>
          <a:xfrm>
            <a:off x="4867575" y="1530925"/>
            <a:ext cx="1655550" cy="3174275"/>
          </a:xfrm>
          <a:prstGeom prst="rect">
            <a:avLst/>
          </a:prstGeom>
          <a:noFill/>
          <a:ln>
            <a:noFill/>
          </a:ln>
        </p:spPr>
      </p:pic>
      <p:sp>
        <p:nvSpPr>
          <p:cNvPr id="148" name="Google Shape;148;p27"/>
          <p:cNvSpPr txBox="1"/>
          <p:nvPr/>
        </p:nvSpPr>
        <p:spPr>
          <a:xfrm>
            <a:off x="6709800" y="901675"/>
            <a:ext cx="2122500" cy="62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rgbClr val="666666"/>
                </a:solidFill>
              </a:rPr>
              <a:t> Acceptance Testing</a:t>
            </a:r>
            <a:endParaRPr/>
          </a:p>
        </p:txBody>
      </p:sp>
      <p:sp>
        <p:nvSpPr>
          <p:cNvPr id="149" name="Google Shape;149;p27"/>
          <p:cNvSpPr txBox="1"/>
          <p:nvPr/>
        </p:nvSpPr>
        <p:spPr>
          <a:xfrm>
            <a:off x="6523125" y="3148350"/>
            <a:ext cx="2207400" cy="175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666666"/>
                </a:solidFill>
              </a:rPr>
              <a:t>There will also be tests for non-functional requirements such as testing control layout</a:t>
            </a:r>
            <a:endParaRPr sz="1800">
              <a:solidFill>
                <a:srgbClr val="666666"/>
              </a:solidFill>
            </a:endParaRPr>
          </a:p>
        </p:txBody>
      </p:sp>
      <p:pic>
        <p:nvPicPr>
          <p:cNvPr id="150" name="Google Shape;150;p27"/>
          <p:cNvPicPr preferRelativeResize="0"/>
          <p:nvPr/>
        </p:nvPicPr>
        <p:blipFill>
          <a:blip r:embed="rId8">
            <a:alphaModFix/>
          </a:blip>
          <a:stretch>
            <a:fillRect/>
          </a:stretch>
        </p:blipFill>
        <p:spPr>
          <a:xfrm>
            <a:off x="6579723" y="1559575"/>
            <a:ext cx="2515649" cy="1604875"/>
          </a:xfrm>
          <a:prstGeom prst="rect">
            <a:avLst/>
          </a:prstGeom>
          <a:noFill/>
          <a:ln>
            <a:noFill/>
          </a:ln>
        </p:spPr>
      </p:pic>
      <p:pic>
        <p:nvPicPr>
          <p:cNvPr id="2" name="slide15">
            <a:hlinkClick r:id="" action="ppaction://media"/>
            <a:extLst>
              <a:ext uri="{FF2B5EF4-FFF2-40B4-BE49-F238E27FC236}">
                <a16:creationId xmlns:a16="http://schemas.microsoft.com/office/drawing/2014/main" id="{64C166D5-3778-44E9-A8D2-99EBA27A680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332629" y="3742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Prototype Implementations</a:t>
            </a:r>
            <a:endParaRPr/>
          </a:p>
        </p:txBody>
      </p:sp>
      <p:sp>
        <p:nvSpPr>
          <p:cNvPr id="156" name="Google Shape;156;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Due to delays in school switching to online, the team has been unable to progress to the point of ordering parts and creating a prototype.</a:t>
            </a:r>
            <a:endParaRPr/>
          </a:p>
        </p:txBody>
      </p:sp>
      <p:pic>
        <p:nvPicPr>
          <p:cNvPr id="2" name="slide16">
            <a:hlinkClick r:id="" action="ppaction://media"/>
            <a:extLst>
              <a:ext uri="{FF2B5EF4-FFF2-40B4-BE49-F238E27FC236}">
                <a16:creationId xmlns:a16="http://schemas.microsoft.com/office/drawing/2014/main" id="{25A0A0F5-C41E-4DD8-A850-422F6C6DD3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41259" y="4755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Current Project Status</a:t>
            </a:r>
            <a:endParaRPr/>
          </a:p>
        </p:txBody>
      </p:sp>
      <p:sp>
        <p:nvSpPr>
          <p:cNvPr id="162" name="Google Shape;162;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Currently the team is looking for a way to simulate our schematics/models to confirm 100% accuracy.</a:t>
            </a:r>
            <a:endParaRPr dirty="0"/>
          </a:p>
          <a:p>
            <a:pPr marL="457200" lvl="0" indent="-342900" algn="l" rtl="0">
              <a:spcBef>
                <a:spcPts val="0"/>
              </a:spcBef>
              <a:spcAft>
                <a:spcPts val="0"/>
              </a:spcAft>
              <a:buSzPts val="1800"/>
              <a:buChar char="●"/>
            </a:pPr>
            <a:r>
              <a:rPr lang="en" dirty="0"/>
              <a:t>If the models are accurate the team could order parts and start performing unit tests on the components.</a:t>
            </a:r>
            <a:endParaRPr dirty="0"/>
          </a:p>
          <a:p>
            <a:pPr marL="457200" lvl="0" indent="-342900" algn="l" rtl="0">
              <a:spcBef>
                <a:spcPts val="0"/>
              </a:spcBef>
              <a:spcAft>
                <a:spcPts val="0"/>
              </a:spcAft>
              <a:buSzPts val="1800"/>
              <a:buChar char="●"/>
            </a:pPr>
            <a:r>
              <a:rPr lang="en" dirty="0"/>
              <a:t>The team has completed selecting parts within the given budget and creating schematics with those parts.</a:t>
            </a:r>
            <a:endParaRPr dirty="0"/>
          </a:p>
        </p:txBody>
      </p:sp>
      <p:pic>
        <p:nvPicPr>
          <p:cNvPr id="2" name="slide17">
            <a:hlinkClick r:id="" action="ppaction://media"/>
            <a:extLst>
              <a:ext uri="{FF2B5EF4-FFF2-40B4-BE49-F238E27FC236}">
                <a16:creationId xmlns:a16="http://schemas.microsoft.com/office/drawing/2014/main" id="{2B6A8B12-5365-47A0-92FD-41A3868EE1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4265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Task Responsibility/Contributions of Each Project Member</a:t>
            </a:r>
            <a:endParaRPr sz="2500"/>
          </a:p>
        </p:txBody>
      </p:sp>
      <p:sp>
        <p:nvSpPr>
          <p:cNvPr id="168" name="Google Shape;168;p30"/>
          <p:cNvSpPr txBox="1">
            <a:spLocks noGrp="1"/>
          </p:cNvSpPr>
          <p:nvPr>
            <p:ph type="body" idx="1"/>
          </p:nvPr>
        </p:nvSpPr>
        <p:spPr>
          <a:xfrm>
            <a:off x="311700" y="1152475"/>
            <a:ext cx="20583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500" i="1" dirty="0"/>
              <a:t>Jacob Ramsey-Smith</a:t>
            </a:r>
            <a:endParaRPr sz="1500" dirty="0"/>
          </a:p>
          <a:p>
            <a:pPr marL="457200" lvl="0" indent="-323850" algn="l" rtl="0">
              <a:lnSpc>
                <a:spcPct val="100000"/>
              </a:lnSpc>
              <a:spcBef>
                <a:spcPts val="0"/>
              </a:spcBef>
              <a:spcAft>
                <a:spcPts val="0"/>
              </a:spcAft>
              <a:buSzPts val="1500"/>
              <a:buChar char="●"/>
            </a:pPr>
            <a:r>
              <a:rPr lang="en" sz="1500" dirty="0"/>
              <a:t>Research components</a:t>
            </a:r>
            <a:endParaRPr sz="1500" dirty="0"/>
          </a:p>
          <a:p>
            <a:pPr marL="457200" lvl="0" indent="-323850" algn="l" rtl="0">
              <a:lnSpc>
                <a:spcPct val="100000"/>
              </a:lnSpc>
              <a:spcBef>
                <a:spcPts val="0"/>
              </a:spcBef>
              <a:spcAft>
                <a:spcPts val="0"/>
              </a:spcAft>
              <a:buSzPts val="1500"/>
              <a:buChar char="●"/>
            </a:pPr>
            <a:r>
              <a:rPr lang="en" sz="1500" dirty="0"/>
              <a:t>Select components</a:t>
            </a:r>
            <a:endParaRPr sz="1500" dirty="0"/>
          </a:p>
          <a:p>
            <a:pPr marL="457200" lvl="0" indent="-323850" algn="l" rtl="0">
              <a:lnSpc>
                <a:spcPct val="100000"/>
              </a:lnSpc>
              <a:spcBef>
                <a:spcPts val="0"/>
              </a:spcBef>
              <a:spcAft>
                <a:spcPts val="0"/>
              </a:spcAft>
              <a:buSzPts val="1500"/>
              <a:buChar char="●"/>
            </a:pPr>
            <a:r>
              <a:rPr lang="en" sz="1500" dirty="0"/>
              <a:t>Update Gantt Chart</a:t>
            </a:r>
          </a:p>
          <a:p>
            <a:pPr marL="457200" lvl="0" indent="-323850" algn="l" rtl="0">
              <a:lnSpc>
                <a:spcPct val="100000"/>
              </a:lnSpc>
              <a:spcBef>
                <a:spcPts val="0"/>
              </a:spcBef>
              <a:spcAft>
                <a:spcPts val="0"/>
              </a:spcAft>
              <a:buSzPts val="1500"/>
              <a:buChar char="●"/>
            </a:pPr>
            <a:r>
              <a:rPr lang="en" sz="1500" dirty="0"/>
              <a:t>Simulation</a:t>
            </a:r>
            <a:endParaRPr sz="1500" dirty="0"/>
          </a:p>
        </p:txBody>
      </p:sp>
      <p:sp>
        <p:nvSpPr>
          <p:cNvPr id="169" name="Google Shape;169;p30"/>
          <p:cNvSpPr txBox="1">
            <a:spLocks noGrp="1"/>
          </p:cNvSpPr>
          <p:nvPr>
            <p:ph type="body" idx="1"/>
          </p:nvPr>
        </p:nvSpPr>
        <p:spPr>
          <a:xfrm>
            <a:off x="2466300" y="1152475"/>
            <a:ext cx="20583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i="1"/>
              <a:t>Amir Hamza</a:t>
            </a:r>
            <a:endParaRPr/>
          </a:p>
          <a:p>
            <a:pPr marL="457200" lvl="0" indent="-323850" algn="l" rtl="0">
              <a:spcBef>
                <a:spcPts val="0"/>
              </a:spcBef>
              <a:spcAft>
                <a:spcPts val="0"/>
              </a:spcAft>
              <a:buSzPts val="1500"/>
              <a:buChar char="●"/>
            </a:pPr>
            <a:r>
              <a:rPr lang="en" sz="1500"/>
              <a:t>Create Gantt Chart</a:t>
            </a:r>
            <a:endParaRPr sz="1500"/>
          </a:p>
          <a:p>
            <a:pPr marL="457200" lvl="0" indent="-323850" algn="l" rtl="0">
              <a:spcBef>
                <a:spcPts val="0"/>
              </a:spcBef>
              <a:spcAft>
                <a:spcPts val="0"/>
              </a:spcAft>
              <a:buSzPts val="1500"/>
              <a:buChar char="●"/>
            </a:pPr>
            <a:r>
              <a:rPr lang="en" sz="1500"/>
              <a:t>Research components</a:t>
            </a:r>
            <a:endParaRPr sz="1500"/>
          </a:p>
          <a:p>
            <a:pPr marL="457200" lvl="0" indent="-323850" algn="l" rtl="0">
              <a:spcBef>
                <a:spcPts val="0"/>
              </a:spcBef>
              <a:spcAft>
                <a:spcPts val="0"/>
              </a:spcAft>
              <a:buSzPts val="1500"/>
              <a:buChar char="●"/>
            </a:pPr>
            <a:r>
              <a:rPr lang="en" sz="1500"/>
              <a:t>Create hardware schematics</a:t>
            </a:r>
            <a:endParaRPr sz="1500"/>
          </a:p>
        </p:txBody>
      </p:sp>
      <p:sp>
        <p:nvSpPr>
          <p:cNvPr id="170" name="Google Shape;170;p30"/>
          <p:cNvSpPr txBox="1">
            <a:spLocks noGrp="1"/>
          </p:cNvSpPr>
          <p:nvPr>
            <p:ph type="body" idx="1"/>
          </p:nvPr>
        </p:nvSpPr>
        <p:spPr>
          <a:xfrm>
            <a:off x="4649250" y="1152475"/>
            <a:ext cx="20583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700" i="1" dirty="0"/>
              <a:t>Stamatios Morellas</a:t>
            </a:r>
            <a:endParaRPr sz="1700" i="1" dirty="0"/>
          </a:p>
          <a:p>
            <a:pPr marL="457200" lvl="0" indent="-323850" algn="l" rtl="0">
              <a:lnSpc>
                <a:spcPct val="100000"/>
              </a:lnSpc>
              <a:spcBef>
                <a:spcPts val="0"/>
              </a:spcBef>
              <a:spcAft>
                <a:spcPts val="0"/>
              </a:spcAft>
              <a:buSzPts val="1500"/>
              <a:buChar char="●"/>
            </a:pPr>
            <a:r>
              <a:rPr lang="en" sz="1500" i="1" dirty="0"/>
              <a:t>Updating team website</a:t>
            </a:r>
            <a:endParaRPr sz="1500" i="1" dirty="0"/>
          </a:p>
          <a:p>
            <a:pPr marL="457200" lvl="0" indent="-323850" algn="l" rtl="0">
              <a:lnSpc>
                <a:spcPct val="100000"/>
              </a:lnSpc>
              <a:spcBef>
                <a:spcPts val="0"/>
              </a:spcBef>
              <a:spcAft>
                <a:spcPts val="0"/>
              </a:spcAft>
              <a:buSzPts val="1500"/>
              <a:buChar char="●"/>
            </a:pPr>
            <a:r>
              <a:rPr lang="en" sz="1500" i="1" dirty="0"/>
              <a:t>Gather info. for inventory metrics</a:t>
            </a:r>
            <a:endParaRPr sz="1500" i="1" dirty="0"/>
          </a:p>
          <a:p>
            <a:pPr marL="457200" lvl="0" indent="-323850" algn="l" rtl="0">
              <a:lnSpc>
                <a:spcPct val="100000"/>
              </a:lnSpc>
              <a:spcBef>
                <a:spcPts val="0"/>
              </a:spcBef>
              <a:spcAft>
                <a:spcPts val="0"/>
              </a:spcAft>
              <a:buSzPts val="1500"/>
              <a:buChar char="●"/>
            </a:pPr>
            <a:r>
              <a:rPr lang="en" sz="1500" i="1" dirty="0"/>
              <a:t>Come up with use case scenarios</a:t>
            </a:r>
            <a:endParaRPr sz="1500" i="1" dirty="0"/>
          </a:p>
        </p:txBody>
      </p:sp>
      <p:sp>
        <p:nvSpPr>
          <p:cNvPr id="171" name="Google Shape;171;p30"/>
          <p:cNvSpPr txBox="1">
            <a:spLocks noGrp="1"/>
          </p:cNvSpPr>
          <p:nvPr>
            <p:ph type="body" idx="1"/>
          </p:nvPr>
        </p:nvSpPr>
        <p:spPr>
          <a:xfrm>
            <a:off x="6832200" y="1152475"/>
            <a:ext cx="2058300" cy="3416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i="1"/>
              <a:t>Jack Creighton</a:t>
            </a:r>
            <a:endParaRPr i="1"/>
          </a:p>
          <a:p>
            <a:pPr marL="457200" lvl="0" indent="-323850" algn="l" rtl="0">
              <a:spcBef>
                <a:spcPts val="0"/>
              </a:spcBef>
              <a:spcAft>
                <a:spcPts val="0"/>
              </a:spcAft>
              <a:buSzPts val="1500"/>
              <a:buChar char="●"/>
            </a:pPr>
            <a:r>
              <a:rPr lang="en" sz="1500"/>
              <a:t>Software Diagrams</a:t>
            </a:r>
            <a:endParaRPr sz="1500"/>
          </a:p>
          <a:p>
            <a:pPr marL="457200" lvl="0" indent="-323850" algn="l" rtl="0">
              <a:spcBef>
                <a:spcPts val="0"/>
              </a:spcBef>
              <a:spcAft>
                <a:spcPts val="0"/>
              </a:spcAft>
              <a:buSzPts val="1500"/>
              <a:buChar char="●"/>
            </a:pPr>
            <a:r>
              <a:rPr lang="en" sz="1500"/>
              <a:t>Drone software research</a:t>
            </a:r>
            <a:endParaRPr sz="1500"/>
          </a:p>
          <a:p>
            <a:pPr marL="457200" lvl="0" indent="-323850" algn="l" rtl="0">
              <a:spcBef>
                <a:spcPts val="0"/>
              </a:spcBef>
              <a:spcAft>
                <a:spcPts val="0"/>
              </a:spcAft>
              <a:buSzPts val="1500"/>
              <a:buChar char="●"/>
            </a:pPr>
            <a:r>
              <a:rPr lang="en" sz="1500"/>
              <a:t>Will be implementing drone software and helping with back-end implementation</a:t>
            </a:r>
            <a:endParaRPr sz="1500"/>
          </a:p>
          <a:p>
            <a:pPr marL="0" lvl="0" indent="0" algn="l" rtl="0">
              <a:spcBef>
                <a:spcPts val="1600"/>
              </a:spcBef>
              <a:spcAft>
                <a:spcPts val="1600"/>
              </a:spcAft>
              <a:buNone/>
            </a:pPr>
            <a:endParaRPr/>
          </a:p>
        </p:txBody>
      </p:sp>
      <p:pic>
        <p:nvPicPr>
          <p:cNvPr id="2" name="Recorded Sound">
            <a:hlinkClick r:id="" action="ppaction://media"/>
            <a:extLst>
              <a:ext uri="{FF2B5EF4-FFF2-40B4-BE49-F238E27FC236}">
                <a16:creationId xmlns:a16="http://schemas.microsoft.com/office/drawing/2014/main" id="{B9080D5B-6E8A-46AD-A4FA-F0E2F79D3C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0526" y="33814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Plan for Next Semester</a:t>
            </a:r>
            <a:endParaRPr/>
          </a:p>
        </p:txBody>
      </p:sp>
      <p:sp>
        <p:nvSpPr>
          <p:cNvPr id="177" name="Google Shape;177;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The team would like to accomplish backend server API testing to be set up along with the server by the end of the first month next semester.</a:t>
            </a:r>
            <a:endParaRPr/>
          </a:p>
          <a:p>
            <a:pPr marL="457200" lvl="0" indent="-342900" algn="l" rtl="0">
              <a:spcBef>
                <a:spcPts val="0"/>
              </a:spcBef>
              <a:spcAft>
                <a:spcPts val="0"/>
              </a:spcAft>
              <a:buSzPts val="1800"/>
              <a:buChar char="●"/>
            </a:pPr>
            <a:r>
              <a:rPr lang="en"/>
              <a:t>Following the above task, the team would like to have data transmission from the drone to the server functional by the end of September.</a:t>
            </a:r>
            <a:endParaRPr/>
          </a:p>
          <a:p>
            <a:pPr marL="457200" lvl="0" indent="-342900" algn="l" rtl="0">
              <a:spcBef>
                <a:spcPts val="0"/>
              </a:spcBef>
              <a:spcAft>
                <a:spcPts val="0"/>
              </a:spcAft>
              <a:buSzPts val="1800"/>
              <a:buChar char="●"/>
            </a:pPr>
            <a:r>
              <a:rPr lang="en"/>
              <a:t>The hardware team would like to order the barcode scanner and generate barcodes to test as soon as possible at the start of the next semester.</a:t>
            </a:r>
            <a:endParaRPr/>
          </a:p>
          <a:p>
            <a:pPr marL="457200" lvl="0" indent="-342900" algn="l" rtl="0">
              <a:spcBef>
                <a:spcPts val="0"/>
              </a:spcBef>
              <a:spcAft>
                <a:spcPts val="0"/>
              </a:spcAft>
              <a:buSzPts val="1800"/>
              <a:buChar char="●"/>
            </a:pPr>
            <a:r>
              <a:rPr lang="en"/>
              <a:t>The team would also like to build a stand with a tether within the first month.</a:t>
            </a:r>
            <a:endParaRPr/>
          </a:p>
          <a:p>
            <a:pPr marL="457200" lvl="0" indent="-342900" algn="l" rtl="0">
              <a:spcBef>
                <a:spcPts val="0"/>
              </a:spcBef>
              <a:spcAft>
                <a:spcPts val="0"/>
              </a:spcAft>
              <a:buSzPts val="1800"/>
              <a:buChar char="●"/>
            </a:pPr>
            <a:r>
              <a:rPr lang="en"/>
              <a:t>After all the unit tests and integration tests have been completed, the team would like to finish drone calibration within 2 weeks after flight is capable.</a:t>
            </a:r>
            <a:endParaRPr/>
          </a:p>
          <a:p>
            <a:pPr marL="0" lvl="0" indent="0" algn="l" rtl="0">
              <a:spcBef>
                <a:spcPts val="1600"/>
              </a:spcBef>
              <a:spcAft>
                <a:spcPts val="1600"/>
              </a:spcAft>
              <a:buNone/>
            </a:pPr>
            <a:endParaRPr/>
          </a:p>
        </p:txBody>
      </p:sp>
      <p:pic>
        <p:nvPicPr>
          <p:cNvPr id="2" name="Slide19-m4a">
            <a:hlinkClick r:id="" action="ppaction://media"/>
            <a:extLst>
              <a:ext uri="{FF2B5EF4-FFF2-40B4-BE49-F238E27FC236}">
                <a16:creationId xmlns:a16="http://schemas.microsoft.com/office/drawing/2014/main" id="{2C54410E-4610-4C50-AEDC-B33331EB83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41996" y="4450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E315E-8908-4AE3-9DC9-309C4C71B409}"/>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96AFD281-335B-4DD2-BAB7-4B7416B3F5FA}"/>
              </a:ext>
            </a:extLst>
          </p:cNvPr>
          <p:cNvSpPr>
            <a:spLocks noGrp="1"/>
          </p:cNvSpPr>
          <p:nvPr>
            <p:ph idx="1"/>
          </p:nvPr>
        </p:nvSpPr>
        <p:spPr/>
        <p:txBody>
          <a:bodyPr/>
          <a:lstStyle/>
          <a:p>
            <a:pPr fontAlgn="base"/>
            <a:r>
              <a:rPr lang="en-US" u="sng" dirty="0"/>
              <a:t>The Problem</a:t>
            </a:r>
            <a:r>
              <a:rPr lang="en-US" dirty="0"/>
              <a:t>: Storing and keeping track of products is a challenge that continues to become more complex. </a:t>
            </a:r>
          </a:p>
          <a:p>
            <a:br>
              <a:rPr lang="en-US" b="0" dirty="0">
                <a:effectLst/>
              </a:rPr>
            </a:br>
            <a:r>
              <a:rPr lang="en-US" u="sng" dirty="0"/>
              <a:t>Our Solution</a:t>
            </a:r>
            <a:r>
              <a:rPr lang="en-US" dirty="0"/>
              <a:t>: We will be building a drone capable of scanning barcodes and a web application to help manage inventory. </a:t>
            </a:r>
          </a:p>
        </p:txBody>
      </p:sp>
      <p:pic>
        <p:nvPicPr>
          <p:cNvPr id="4" name="Recorded Sound">
            <a:hlinkClick r:id="" action="ppaction://media"/>
            <a:extLst>
              <a:ext uri="{FF2B5EF4-FFF2-40B4-BE49-F238E27FC236}">
                <a16:creationId xmlns:a16="http://schemas.microsoft.com/office/drawing/2014/main" id="{306561EF-24C7-4AC5-80B4-FA08FC1A2F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38068" y="574625"/>
            <a:ext cx="365522" cy="365522"/>
          </a:xfrm>
          <a:prstGeom prst="rect">
            <a:avLst/>
          </a:prstGeom>
        </p:spPr>
      </p:pic>
    </p:spTree>
    <p:extLst>
      <p:ext uri="{BB962C8B-B14F-4D97-AF65-F5344CB8AC3E}">
        <p14:creationId xmlns:p14="http://schemas.microsoft.com/office/powerpoint/2010/main" val="288180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1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DF6D8-2EDC-461B-B71B-DA608C6CC2E0}"/>
              </a:ext>
            </a:extLst>
          </p:cNvPr>
          <p:cNvSpPr>
            <a:spLocks noGrp="1"/>
          </p:cNvSpPr>
          <p:nvPr>
            <p:ph type="title"/>
          </p:nvPr>
        </p:nvSpPr>
        <p:spPr/>
        <p:txBody>
          <a:bodyPr/>
          <a:lstStyle/>
          <a:p>
            <a:r>
              <a:rPr lang="en-US" dirty="0"/>
              <a:t>Team Overview</a:t>
            </a:r>
          </a:p>
        </p:txBody>
      </p:sp>
      <p:pic>
        <p:nvPicPr>
          <p:cNvPr id="1026" name="Picture 2">
            <a:extLst>
              <a:ext uri="{FF2B5EF4-FFF2-40B4-BE49-F238E27FC236}">
                <a16:creationId xmlns:a16="http://schemas.microsoft.com/office/drawing/2014/main" id="{3BE5D045-C260-4BA4-BA1E-90663BFD60D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139553" y="1565077"/>
            <a:ext cx="4864894" cy="2871788"/>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9346083D-7F59-4D7B-949A-75D016F74A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42332" y="548614"/>
            <a:ext cx="365522" cy="365522"/>
          </a:xfrm>
          <a:prstGeom prst="rect">
            <a:avLst/>
          </a:prstGeom>
        </p:spPr>
      </p:pic>
    </p:spTree>
    <p:extLst>
      <p:ext uri="{BB962C8B-B14F-4D97-AF65-F5344CB8AC3E}">
        <p14:creationId xmlns:p14="http://schemas.microsoft.com/office/powerpoint/2010/main" val="256350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0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Functional and Non-functional Requirements</a:t>
            </a:r>
            <a:endParaRPr/>
          </a:p>
        </p:txBody>
      </p:sp>
      <p:sp>
        <p:nvSpPr>
          <p:cNvPr id="75" name="Google Shape;75;p16"/>
          <p:cNvSpPr txBox="1">
            <a:spLocks noGrp="1"/>
          </p:cNvSpPr>
          <p:nvPr>
            <p:ph type="body" idx="1"/>
          </p:nvPr>
        </p:nvSpPr>
        <p:spPr>
          <a:xfrm>
            <a:off x="311700" y="1152475"/>
            <a:ext cx="4260300" cy="369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t>Functional Requirements</a:t>
            </a:r>
            <a:endParaRPr/>
          </a:p>
          <a:p>
            <a:pPr marL="457200" lvl="0" indent="-342900" algn="l" rtl="0">
              <a:spcBef>
                <a:spcPts val="1600"/>
              </a:spcBef>
              <a:spcAft>
                <a:spcPts val="0"/>
              </a:spcAft>
              <a:buSzPts val="1800"/>
              <a:buChar char="●"/>
            </a:pPr>
            <a:r>
              <a:rPr lang="en"/>
              <a:t>The done must scan barcodes off of pallets </a:t>
            </a:r>
            <a:endParaRPr/>
          </a:p>
          <a:p>
            <a:pPr marL="457200" lvl="0" indent="-342900" algn="l" rtl="0">
              <a:spcBef>
                <a:spcPts val="0"/>
              </a:spcBef>
              <a:spcAft>
                <a:spcPts val="0"/>
              </a:spcAft>
              <a:buSzPts val="1800"/>
              <a:buChar char="●"/>
            </a:pPr>
            <a:r>
              <a:rPr lang="en"/>
              <a:t>The data from the scanner must be transmitted to the server </a:t>
            </a:r>
            <a:endParaRPr/>
          </a:p>
          <a:p>
            <a:pPr marL="457200" lvl="0" indent="-342900" algn="l" rtl="0">
              <a:spcBef>
                <a:spcPts val="0"/>
              </a:spcBef>
              <a:spcAft>
                <a:spcPts val="0"/>
              </a:spcAft>
              <a:buSzPts val="1800"/>
              <a:buChar char="●"/>
            </a:pPr>
            <a:r>
              <a:rPr lang="en"/>
              <a:t>Data in the server must be viewable in a web application</a:t>
            </a:r>
            <a:endParaRPr/>
          </a:p>
          <a:p>
            <a:pPr marL="457200" lvl="0" indent="0" algn="l" rtl="0">
              <a:spcBef>
                <a:spcPts val="1600"/>
              </a:spcBef>
              <a:spcAft>
                <a:spcPts val="1600"/>
              </a:spcAft>
              <a:buNone/>
            </a:pPr>
            <a:endParaRPr/>
          </a:p>
        </p:txBody>
      </p:sp>
      <p:sp>
        <p:nvSpPr>
          <p:cNvPr id="76" name="Google Shape;76;p16"/>
          <p:cNvSpPr txBox="1"/>
          <p:nvPr/>
        </p:nvSpPr>
        <p:spPr>
          <a:xfrm>
            <a:off x="4572000" y="1152475"/>
            <a:ext cx="4077600" cy="3416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u="sng">
                <a:solidFill>
                  <a:schemeClr val="dk2"/>
                </a:solidFill>
              </a:rPr>
              <a:t>Non-functional Requirements</a:t>
            </a:r>
            <a:endParaRPr sz="1800" u="sng">
              <a:solidFill>
                <a:schemeClr val="dk2"/>
              </a:solidFill>
            </a:endParaRPr>
          </a:p>
          <a:p>
            <a:pPr marL="457200" lvl="0" indent="-342900" algn="l" rtl="0">
              <a:lnSpc>
                <a:spcPct val="150000"/>
              </a:lnSpc>
              <a:spcBef>
                <a:spcPts val="0"/>
              </a:spcBef>
              <a:spcAft>
                <a:spcPts val="0"/>
              </a:spcAft>
              <a:buClr>
                <a:schemeClr val="dk2"/>
              </a:buClr>
              <a:buSzPts val="1800"/>
              <a:buChar char="●"/>
            </a:pPr>
            <a:r>
              <a:rPr lang="en" sz="1800">
                <a:solidFill>
                  <a:schemeClr val="dk2"/>
                </a:solidFill>
              </a:rPr>
              <a:t>A scanner module will be used with the flight computer</a:t>
            </a:r>
            <a:endParaRPr sz="1800">
              <a:solidFill>
                <a:schemeClr val="dk2"/>
              </a:solidFill>
            </a:endParaRPr>
          </a:p>
          <a:p>
            <a:pPr marL="457200" lvl="0" indent="-342900" algn="l" rtl="0">
              <a:lnSpc>
                <a:spcPct val="150000"/>
              </a:lnSpc>
              <a:spcBef>
                <a:spcPts val="0"/>
              </a:spcBef>
              <a:spcAft>
                <a:spcPts val="0"/>
              </a:spcAft>
              <a:buClr>
                <a:schemeClr val="dk2"/>
              </a:buClr>
              <a:buSzPts val="1800"/>
              <a:buChar char="●"/>
            </a:pPr>
            <a:r>
              <a:rPr lang="en" sz="1800">
                <a:solidFill>
                  <a:schemeClr val="dk2"/>
                </a:solidFill>
              </a:rPr>
              <a:t>Data from the scanner will be sent to the server via HTTP requests</a:t>
            </a:r>
            <a:endParaRPr sz="1800">
              <a:solidFill>
                <a:schemeClr val="dk2"/>
              </a:solidFill>
            </a:endParaRPr>
          </a:p>
          <a:p>
            <a:pPr marL="457200" lvl="0" indent="-342900" algn="l" rtl="0">
              <a:lnSpc>
                <a:spcPct val="150000"/>
              </a:lnSpc>
              <a:spcBef>
                <a:spcPts val="0"/>
              </a:spcBef>
              <a:spcAft>
                <a:spcPts val="0"/>
              </a:spcAft>
              <a:buClr>
                <a:schemeClr val="dk2"/>
              </a:buClr>
              <a:buSzPts val="1800"/>
              <a:buChar char="●"/>
            </a:pPr>
            <a:r>
              <a:rPr lang="en" sz="1800">
                <a:solidFill>
                  <a:schemeClr val="dk2"/>
                </a:solidFill>
              </a:rPr>
              <a:t>The website will receive and then save the data in the database </a:t>
            </a:r>
            <a:endParaRPr sz="1800">
              <a:solidFill>
                <a:schemeClr val="dk2"/>
              </a:solidFill>
            </a:endParaRPr>
          </a:p>
        </p:txBody>
      </p:sp>
      <p:pic>
        <p:nvPicPr>
          <p:cNvPr id="2" name="Slide4-m4a">
            <a:hlinkClick r:id="" action="ppaction://media"/>
            <a:extLst>
              <a:ext uri="{FF2B5EF4-FFF2-40B4-BE49-F238E27FC236}">
                <a16:creationId xmlns:a16="http://schemas.microsoft.com/office/drawing/2014/main" id="{29D7D5DF-6B26-4582-8A85-2158CA36BB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0000" y="4450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F7653-D0FD-4FC6-8B85-682159527666}"/>
              </a:ext>
            </a:extLst>
          </p:cNvPr>
          <p:cNvSpPr>
            <a:spLocks noGrp="1"/>
          </p:cNvSpPr>
          <p:nvPr>
            <p:ph type="title"/>
          </p:nvPr>
        </p:nvSpPr>
        <p:spPr/>
        <p:txBody>
          <a:bodyPr/>
          <a:lstStyle/>
          <a:p>
            <a:r>
              <a:rPr lang="en-US" dirty="0"/>
              <a:t>Constraints</a:t>
            </a:r>
          </a:p>
        </p:txBody>
      </p:sp>
      <p:sp>
        <p:nvSpPr>
          <p:cNvPr id="3" name="Content Placeholder 2">
            <a:extLst>
              <a:ext uri="{FF2B5EF4-FFF2-40B4-BE49-F238E27FC236}">
                <a16:creationId xmlns:a16="http://schemas.microsoft.com/office/drawing/2014/main" id="{F23E32D0-A146-4D82-BE38-4A8144668FDA}"/>
              </a:ext>
            </a:extLst>
          </p:cNvPr>
          <p:cNvSpPr>
            <a:spLocks noGrp="1"/>
          </p:cNvSpPr>
          <p:nvPr>
            <p:ph idx="1"/>
          </p:nvPr>
        </p:nvSpPr>
        <p:spPr/>
        <p:txBody>
          <a:bodyPr/>
          <a:lstStyle/>
          <a:p>
            <a:pPr fontAlgn="base"/>
            <a:r>
              <a:rPr lang="en-US" dirty="0"/>
              <a:t>Budget constraints and technical complexity with autonomy</a:t>
            </a:r>
          </a:p>
          <a:p>
            <a:pPr fontAlgn="base"/>
            <a:r>
              <a:rPr lang="en-US" dirty="0"/>
              <a:t>Time constraints caused by COVID-19</a:t>
            </a:r>
          </a:p>
        </p:txBody>
      </p:sp>
      <p:pic>
        <p:nvPicPr>
          <p:cNvPr id="4" name="Recorded Sound">
            <a:hlinkClick r:id="" action="ppaction://media"/>
            <a:extLst>
              <a:ext uri="{FF2B5EF4-FFF2-40B4-BE49-F238E27FC236}">
                <a16:creationId xmlns:a16="http://schemas.microsoft.com/office/drawing/2014/main" id="{C74D5602-C43C-4B0D-9FDE-25526751D3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78408" y="536817"/>
            <a:ext cx="365522" cy="365522"/>
          </a:xfrm>
          <a:prstGeom prst="rect">
            <a:avLst/>
          </a:prstGeom>
        </p:spPr>
      </p:pic>
    </p:spTree>
    <p:extLst>
      <p:ext uri="{BB962C8B-B14F-4D97-AF65-F5344CB8AC3E}">
        <p14:creationId xmlns:p14="http://schemas.microsoft.com/office/powerpoint/2010/main" val="222788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5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Market Survey</a:t>
            </a:r>
            <a:endParaRPr/>
          </a:p>
        </p:txBody>
      </p:sp>
      <p:sp>
        <p:nvSpPr>
          <p:cNvPr id="88" name="Google Shape;88;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Our project has many similar products currently in production such as: </a:t>
            </a:r>
            <a:br>
              <a:rPr lang="en"/>
            </a:br>
            <a:r>
              <a:rPr lang="en" i="1"/>
              <a:t>PINC AIR</a:t>
            </a:r>
            <a:endParaRPr/>
          </a:p>
          <a:p>
            <a:pPr marL="457200" lvl="0" indent="-342900" algn="l" rtl="0">
              <a:spcBef>
                <a:spcPts val="0"/>
              </a:spcBef>
              <a:spcAft>
                <a:spcPts val="0"/>
              </a:spcAft>
              <a:buSzPts val="1800"/>
              <a:buChar char="●"/>
            </a:pPr>
            <a:r>
              <a:rPr lang="en">
                <a:solidFill>
                  <a:srgbClr val="444444"/>
                </a:solidFill>
              </a:rPr>
              <a:t>Difference:</a:t>
            </a:r>
            <a:endParaRPr>
              <a:solidFill>
                <a:srgbClr val="444444"/>
              </a:solidFill>
            </a:endParaRPr>
          </a:p>
          <a:p>
            <a:pPr marL="914400" lvl="1" indent="-342900" algn="l" rtl="0">
              <a:spcBef>
                <a:spcPts val="0"/>
              </a:spcBef>
              <a:spcAft>
                <a:spcPts val="0"/>
              </a:spcAft>
              <a:buSzPts val="1800"/>
              <a:buChar char="○"/>
            </a:pPr>
            <a:r>
              <a:rPr lang="en" sz="1800">
                <a:solidFill>
                  <a:srgbClr val="444444"/>
                </a:solidFill>
              </a:rPr>
              <a:t>Lack of autonomy in our product</a:t>
            </a:r>
            <a:endParaRPr sz="1800">
              <a:solidFill>
                <a:srgbClr val="444444"/>
              </a:solidFill>
            </a:endParaRPr>
          </a:p>
          <a:p>
            <a:pPr marL="914400" lvl="1" indent="-342900" algn="l" rtl="0">
              <a:spcBef>
                <a:spcPts val="0"/>
              </a:spcBef>
              <a:spcAft>
                <a:spcPts val="0"/>
              </a:spcAft>
              <a:buClr>
                <a:srgbClr val="444444"/>
              </a:buClr>
              <a:buSzPts val="1800"/>
              <a:buChar char="○"/>
            </a:pPr>
            <a:r>
              <a:rPr lang="en" sz="1800">
                <a:solidFill>
                  <a:srgbClr val="444444"/>
                </a:solidFill>
              </a:rPr>
              <a:t>Low manufacturing/maintenance cost </a:t>
            </a:r>
            <a:endParaRPr sz="1800">
              <a:solidFill>
                <a:srgbClr val="444444"/>
              </a:solidFill>
            </a:endParaRPr>
          </a:p>
          <a:p>
            <a:pPr marL="914400" lvl="1" indent="-342900" algn="l" rtl="0">
              <a:spcBef>
                <a:spcPts val="0"/>
              </a:spcBef>
              <a:spcAft>
                <a:spcPts val="0"/>
              </a:spcAft>
              <a:buClr>
                <a:srgbClr val="444444"/>
              </a:buClr>
              <a:buSzPts val="1800"/>
              <a:buChar char="○"/>
            </a:pPr>
            <a:r>
              <a:rPr lang="en" sz="1800">
                <a:solidFill>
                  <a:srgbClr val="444444"/>
                </a:solidFill>
              </a:rPr>
              <a:t>Open Source software</a:t>
            </a:r>
            <a:endParaRPr sz="1800">
              <a:solidFill>
                <a:srgbClr val="444444"/>
              </a:solidFill>
            </a:endParaRPr>
          </a:p>
        </p:txBody>
      </p:sp>
      <p:pic>
        <p:nvPicPr>
          <p:cNvPr id="2" name="Slide6-m4a">
            <a:hlinkClick r:id="" action="ppaction://media"/>
            <a:extLst>
              <a:ext uri="{FF2B5EF4-FFF2-40B4-BE49-F238E27FC236}">
                <a16:creationId xmlns:a16="http://schemas.microsoft.com/office/drawing/2014/main" id="{49B01654-F21B-4760-89F1-F87F159ED3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00594" y="5746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Risks and Risk Management</a:t>
            </a:r>
            <a:endParaRPr/>
          </a:p>
        </p:txBody>
      </p:sp>
      <p:sp>
        <p:nvSpPr>
          <p:cNvPr id="94" name="Google Shape;94;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Primary risks include:</a:t>
            </a:r>
            <a:endParaRPr/>
          </a:p>
          <a:p>
            <a:pPr marL="914400" lvl="1" indent="-317500" algn="l" rtl="0">
              <a:spcBef>
                <a:spcPts val="0"/>
              </a:spcBef>
              <a:spcAft>
                <a:spcPts val="0"/>
              </a:spcAft>
              <a:buSzPts val="1400"/>
              <a:buChar char="○"/>
            </a:pPr>
            <a:r>
              <a:rPr lang="en"/>
              <a:t>Injuring the drone operator or other people around</a:t>
            </a:r>
            <a:endParaRPr/>
          </a:p>
          <a:p>
            <a:pPr marL="914400" lvl="1" indent="-317500" algn="l" rtl="0">
              <a:spcBef>
                <a:spcPts val="0"/>
              </a:spcBef>
              <a:spcAft>
                <a:spcPts val="0"/>
              </a:spcAft>
              <a:buSzPts val="1400"/>
              <a:buChar char="○"/>
            </a:pPr>
            <a:r>
              <a:rPr lang="en"/>
              <a:t>Hardware Damage</a:t>
            </a:r>
            <a:br>
              <a:rPr lang="en"/>
            </a:br>
            <a:endParaRPr/>
          </a:p>
          <a:p>
            <a:pPr marL="457200" lvl="0" indent="-342900" algn="l" rtl="0">
              <a:spcBef>
                <a:spcPts val="0"/>
              </a:spcBef>
              <a:spcAft>
                <a:spcPts val="0"/>
              </a:spcAft>
              <a:buSzPts val="1800"/>
              <a:buChar char="●"/>
            </a:pPr>
            <a:r>
              <a:rPr lang="en"/>
              <a:t>Risk management: </a:t>
            </a:r>
            <a:endParaRPr/>
          </a:p>
          <a:p>
            <a:pPr marL="914400" lvl="1" indent="-317500" algn="l" rtl="0">
              <a:spcBef>
                <a:spcPts val="0"/>
              </a:spcBef>
              <a:spcAft>
                <a:spcPts val="0"/>
              </a:spcAft>
              <a:buSzPts val="1400"/>
              <a:buChar char="○"/>
            </a:pPr>
            <a:r>
              <a:rPr lang="en"/>
              <a:t>Drone will be calibrated on a test stand before flight</a:t>
            </a:r>
            <a:endParaRPr/>
          </a:p>
          <a:p>
            <a:pPr marL="914400" lvl="1" indent="-317500" algn="l" rtl="0">
              <a:spcBef>
                <a:spcPts val="0"/>
              </a:spcBef>
              <a:spcAft>
                <a:spcPts val="0"/>
              </a:spcAft>
              <a:buSzPts val="1400"/>
              <a:buChar char="○"/>
            </a:pPr>
            <a:r>
              <a:rPr lang="en"/>
              <a:t>Drone operator training</a:t>
            </a:r>
            <a:endParaRPr/>
          </a:p>
          <a:p>
            <a:pPr marL="914400" lvl="1" indent="-317500" algn="l" rtl="0">
              <a:spcBef>
                <a:spcPts val="0"/>
              </a:spcBef>
              <a:spcAft>
                <a:spcPts val="0"/>
              </a:spcAft>
              <a:buSzPts val="1400"/>
              <a:buChar char="○"/>
            </a:pPr>
            <a:r>
              <a:rPr lang="en"/>
              <a:t>Additional components as such extra propellers are included in the budget</a:t>
            </a:r>
            <a:endParaRPr/>
          </a:p>
        </p:txBody>
      </p:sp>
      <p:pic>
        <p:nvPicPr>
          <p:cNvPr id="2" name="slide7">
            <a:hlinkClick r:id="" action="ppaction://media"/>
            <a:extLst>
              <a:ext uri="{FF2B5EF4-FFF2-40B4-BE49-F238E27FC236}">
                <a16:creationId xmlns:a16="http://schemas.microsoft.com/office/drawing/2014/main" id="{B27A8084-D737-48A1-A5CD-3336E5E7ED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74124" y="4450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311700" y="272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Cost Analysis</a:t>
            </a:r>
            <a:endParaRPr/>
          </a:p>
        </p:txBody>
      </p:sp>
      <p:sp>
        <p:nvSpPr>
          <p:cNvPr id="100" name="Google Shape;100;p20"/>
          <p:cNvSpPr txBox="1">
            <a:spLocks noGrp="1"/>
          </p:cNvSpPr>
          <p:nvPr>
            <p:ph type="body" idx="1"/>
          </p:nvPr>
        </p:nvSpPr>
        <p:spPr>
          <a:xfrm>
            <a:off x="311700" y="964950"/>
            <a:ext cx="8692800" cy="3500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a:t>Hardware Budget: </a:t>
            </a:r>
            <a:endParaRPr/>
          </a:p>
          <a:p>
            <a:pPr marL="914400" lvl="1" indent="-317500" algn="l" rtl="0">
              <a:lnSpc>
                <a:spcPct val="100000"/>
              </a:lnSpc>
              <a:spcBef>
                <a:spcPts val="0"/>
              </a:spcBef>
              <a:spcAft>
                <a:spcPts val="0"/>
              </a:spcAft>
              <a:buSzPts val="1400"/>
              <a:buChar char="○"/>
            </a:pPr>
            <a:r>
              <a:rPr lang="en"/>
              <a:t>Drone: $285</a:t>
            </a:r>
            <a:endParaRPr/>
          </a:p>
          <a:p>
            <a:pPr marL="914400" lvl="1" indent="-317500" algn="l" rtl="0">
              <a:lnSpc>
                <a:spcPct val="100000"/>
              </a:lnSpc>
              <a:spcBef>
                <a:spcPts val="0"/>
              </a:spcBef>
              <a:spcAft>
                <a:spcPts val="0"/>
              </a:spcAft>
              <a:buSzPts val="1400"/>
              <a:buChar char="○"/>
            </a:pPr>
            <a:r>
              <a:rPr lang="en"/>
              <a:t>Radio Controller: $78</a:t>
            </a:r>
            <a:endParaRPr/>
          </a:p>
          <a:p>
            <a:pPr marL="914400" lvl="1" indent="-317500" algn="l" rtl="0">
              <a:lnSpc>
                <a:spcPct val="100000"/>
              </a:lnSpc>
              <a:spcBef>
                <a:spcPts val="0"/>
              </a:spcBef>
              <a:spcAft>
                <a:spcPts val="0"/>
              </a:spcAft>
              <a:buSzPts val="1400"/>
              <a:buChar char="○"/>
            </a:pPr>
            <a:r>
              <a:rPr lang="en"/>
              <a:t>Total: $363</a:t>
            </a:r>
            <a:endParaRPr/>
          </a:p>
        </p:txBody>
      </p:sp>
      <p:pic>
        <p:nvPicPr>
          <p:cNvPr id="101" name="Google Shape;101;p20"/>
          <p:cNvPicPr preferRelativeResize="0"/>
          <p:nvPr/>
        </p:nvPicPr>
        <p:blipFill rotWithShape="1">
          <a:blip r:embed="rId5">
            <a:alphaModFix/>
          </a:blip>
          <a:srcRect l="1526" r="626"/>
          <a:stretch/>
        </p:blipFill>
        <p:spPr>
          <a:xfrm>
            <a:off x="1326775" y="2059125"/>
            <a:ext cx="6573699" cy="2831874"/>
          </a:xfrm>
          <a:prstGeom prst="rect">
            <a:avLst/>
          </a:prstGeom>
          <a:noFill/>
          <a:ln>
            <a:noFill/>
          </a:ln>
        </p:spPr>
      </p:pic>
      <p:pic>
        <p:nvPicPr>
          <p:cNvPr id="2" name="slide8">
            <a:hlinkClick r:id="" action="ppaction://media"/>
            <a:extLst>
              <a:ext uri="{FF2B5EF4-FFF2-40B4-BE49-F238E27FC236}">
                <a16:creationId xmlns:a16="http://schemas.microsoft.com/office/drawing/2014/main" id="{BC84A327-BE79-4066-99CA-8D1B123829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76583" y="56283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9FD3B-5EF5-4CC1-B054-44858CCB2B46}"/>
              </a:ext>
            </a:extLst>
          </p:cNvPr>
          <p:cNvSpPr>
            <a:spLocks noGrp="1"/>
          </p:cNvSpPr>
          <p:nvPr>
            <p:ph type="title"/>
          </p:nvPr>
        </p:nvSpPr>
        <p:spPr/>
        <p:txBody>
          <a:bodyPr/>
          <a:lstStyle/>
          <a:p>
            <a:r>
              <a:rPr lang="en-US" dirty="0"/>
              <a:t>Project Milestones and Schedule</a:t>
            </a:r>
          </a:p>
        </p:txBody>
      </p:sp>
      <p:sp>
        <p:nvSpPr>
          <p:cNvPr id="3" name="Content Placeholder 2">
            <a:extLst>
              <a:ext uri="{FF2B5EF4-FFF2-40B4-BE49-F238E27FC236}">
                <a16:creationId xmlns:a16="http://schemas.microsoft.com/office/drawing/2014/main" id="{89CD7198-013E-4B0B-A679-C7FABB64C6D4}"/>
              </a:ext>
            </a:extLst>
          </p:cNvPr>
          <p:cNvSpPr>
            <a:spLocks noGrp="1"/>
          </p:cNvSpPr>
          <p:nvPr>
            <p:ph idx="1"/>
          </p:nvPr>
        </p:nvSpPr>
        <p:spPr/>
        <p:txBody>
          <a:bodyPr/>
          <a:lstStyle/>
          <a:p>
            <a:pPr marL="385763" indent="-385763" fontAlgn="base">
              <a:buAutoNum type="arabicPeriod"/>
            </a:pPr>
            <a:r>
              <a:rPr lang="en-US" dirty="0"/>
              <a:t>Drone schematic </a:t>
            </a:r>
          </a:p>
          <a:p>
            <a:pPr marL="385763" indent="-385763" fontAlgn="base">
              <a:buAutoNum type="arabicPeriod"/>
            </a:pPr>
            <a:r>
              <a:rPr lang="en-US" dirty="0"/>
              <a:t>Cost analysis</a:t>
            </a:r>
          </a:p>
          <a:p>
            <a:pPr marL="385763" indent="-385763" fontAlgn="base">
              <a:buAutoNum type="arabicPeriod"/>
            </a:pPr>
            <a:r>
              <a:rPr lang="en-US" dirty="0"/>
              <a:t>Build drone</a:t>
            </a:r>
          </a:p>
          <a:p>
            <a:pPr marL="385763" indent="-385763" fontAlgn="base">
              <a:buAutoNum type="arabicPeriod"/>
            </a:pPr>
            <a:r>
              <a:rPr lang="en-US" dirty="0"/>
              <a:t>Test drone stand</a:t>
            </a:r>
          </a:p>
          <a:p>
            <a:pPr marL="385763" indent="-385763" fontAlgn="base">
              <a:buAutoNum type="arabicPeriod"/>
            </a:pPr>
            <a:r>
              <a:rPr lang="en-US" dirty="0"/>
              <a:t>Drone calibration</a:t>
            </a:r>
          </a:p>
          <a:p>
            <a:pPr marL="385763" indent="-385763" fontAlgn="base">
              <a:buAutoNum type="arabicPeriod"/>
            </a:pPr>
            <a:r>
              <a:rPr lang="en-US" dirty="0"/>
              <a:t>Scanning barcodes</a:t>
            </a:r>
          </a:p>
          <a:p>
            <a:pPr marL="385763" indent="-385763" fontAlgn="base">
              <a:buAutoNum type="arabicPeriod"/>
            </a:pPr>
            <a:r>
              <a:rPr lang="en-US" dirty="0"/>
              <a:t>Transmission of data from drone to server</a:t>
            </a:r>
          </a:p>
          <a:p>
            <a:endParaRPr lang="en-US" dirty="0"/>
          </a:p>
        </p:txBody>
      </p:sp>
      <p:pic>
        <p:nvPicPr>
          <p:cNvPr id="4" name="Recorded Sound">
            <a:hlinkClick r:id="" action="ppaction://media"/>
            <a:extLst>
              <a:ext uri="{FF2B5EF4-FFF2-40B4-BE49-F238E27FC236}">
                <a16:creationId xmlns:a16="http://schemas.microsoft.com/office/drawing/2014/main" id="{01D0F2F8-A2D2-4D6F-B8A9-07C3361950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52767" y="548614"/>
            <a:ext cx="365522" cy="365522"/>
          </a:xfrm>
          <a:prstGeom prst="rect">
            <a:avLst/>
          </a:prstGeom>
        </p:spPr>
      </p:pic>
    </p:spTree>
    <p:extLst>
      <p:ext uri="{BB962C8B-B14F-4D97-AF65-F5344CB8AC3E}">
        <p14:creationId xmlns:p14="http://schemas.microsoft.com/office/powerpoint/2010/main" val="125899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1848</Words>
  <Application>Microsoft Office PowerPoint</Application>
  <PresentationFormat>On-screen Show (16:9)</PresentationFormat>
  <Paragraphs>130</Paragraphs>
  <Slides>19</Slides>
  <Notes>14</Notes>
  <HiddenSlides>0</HiddenSlides>
  <MMClips>19</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19</vt:i4>
      </vt:variant>
    </vt:vector>
  </HeadingPairs>
  <TitlesOfParts>
    <vt:vector size="21" baseType="lpstr">
      <vt:lpstr>Arial</vt:lpstr>
      <vt:lpstr>Simple Light</vt:lpstr>
      <vt:lpstr>Warehouse Inventory Drone</vt:lpstr>
      <vt:lpstr>Introduction</vt:lpstr>
      <vt:lpstr>Team Overview</vt:lpstr>
      <vt:lpstr>Functional and Non-functional Requirements</vt:lpstr>
      <vt:lpstr>Constraints</vt:lpstr>
      <vt:lpstr>Market Survey</vt:lpstr>
      <vt:lpstr>Risks and Risk Management</vt:lpstr>
      <vt:lpstr>Cost Analysis</vt:lpstr>
      <vt:lpstr>Project Milestones and Schedule</vt:lpstr>
      <vt:lpstr>Functional Decomposition</vt:lpstr>
      <vt:lpstr>Detailed Design  Hardware:  Drone</vt:lpstr>
      <vt:lpstr>Detailed Design  Hardware:  Radio Controller </vt:lpstr>
      <vt:lpstr>Detailed Design - Software</vt:lpstr>
      <vt:lpstr>HW/SW/Technology Platform(s) used</vt:lpstr>
      <vt:lpstr>Test Plan</vt:lpstr>
      <vt:lpstr>Prototype Implementations</vt:lpstr>
      <vt:lpstr>Current Project Status</vt:lpstr>
      <vt:lpstr>Task Responsibility/Contributions of Each Project Member</vt:lpstr>
      <vt:lpstr>Plan for Next Semester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Warehouse Inventory Drone</dc:title>
  <dc:creator>Stamati</dc:creator>
  <cp:lastModifiedBy>Stamati Morellas</cp:lastModifiedBy>
  <cp:revision>4</cp:revision>
  <dcterms:modified xsi:type="dcterms:W3CDTF">2020-04-27T04:48:28Z</dcterms:modified>
</cp:coreProperties>
</file>